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1" r:id="rId4"/>
  </p:sldMasterIdLst>
  <p:notesMasterIdLst>
    <p:notesMasterId r:id="rId27"/>
  </p:notesMasterIdLst>
  <p:handoutMasterIdLst>
    <p:handoutMasterId r:id="rId28"/>
  </p:handoutMasterIdLst>
  <p:sldIdLst>
    <p:sldId id="716" r:id="rId5"/>
    <p:sldId id="845" r:id="rId6"/>
    <p:sldId id="818" r:id="rId7"/>
    <p:sldId id="819" r:id="rId8"/>
    <p:sldId id="841" r:id="rId9"/>
    <p:sldId id="842" r:id="rId10"/>
    <p:sldId id="822" r:id="rId11"/>
    <p:sldId id="843" r:id="rId12"/>
    <p:sldId id="848" r:id="rId13"/>
    <p:sldId id="846" r:id="rId14"/>
    <p:sldId id="849" r:id="rId15"/>
    <p:sldId id="850" r:id="rId16"/>
    <p:sldId id="858" r:id="rId17"/>
    <p:sldId id="847" r:id="rId18"/>
    <p:sldId id="852" r:id="rId19"/>
    <p:sldId id="855" r:id="rId20"/>
    <p:sldId id="856" r:id="rId21"/>
    <p:sldId id="857" r:id="rId22"/>
    <p:sldId id="859" r:id="rId23"/>
    <p:sldId id="823" r:id="rId24"/>
    <p:sldId id="824" r:id="rId25"/>
    <p:sldId id="820" r:id="rId26"/>
  </p:sldIdLst>
  <p:sldSz cx="9144000" cy="6858000" type="screen4x3"/>
  <p:notesSz cx="7162800" cy="9448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20D"/>
    <a:srgbClr val="3B3D3C"/>
    <a:srgbClr val="FF3535"/>
    <a:srgbClr val="EEA521"/>
    <a:srgbClr val="AFAFAF"/>
    <a:srgbClr val="CC0000"/>
    <a:srgbClr val="FF0066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8753" autoAdjust="0"/>
  </p:normalViewPr>
  <p:slideViewPr>
    <p:cSldViewPr>
      <p:cViewPr varScale="1">
        <p:scale>
          <a:sx n="72" d="100"/>
          <a:sy n="72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778" y="-96"/>
      </p:cViewPr>
      <p:guideLst>
        <p:guide orient="horz" pos="2977"/>
        <p:guide pos="22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3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t" anchorCtr="0" compatLnSpc="1">
            <a:prstTxWarp prst="textNoShape">
              <a:avLst/>
            </a:prstTxWarp>
          </a:bodyPr>
          <a:lstStyle>
            <a:lvl1pPr defTabSz="948440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59238" y="0"/>
            <a:ext cx="31035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t" anchorCtr="0" compatLnSpc="1">
            <a:prstTxWarp prst="textNoShape">
              <a:avLst/>
            </a:prstTxWarp>
          </a:bodyPr>
          <a:lstStyle>
            <a:lvl1pPr algn="r" defTabSz="948440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75725"/>
            <a:ext cx="3103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b" anchorCtr="0" compatLnSpc="1">
            <a:prstTxWarp prst="textNoShape">
              <a:avLst/>
            </a:prstTxWarp>
          </a:bodyPr>
          <a:lstStyle>
            <a:lvl1pPr defTabSz="948440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59238" y="8975725"/>
            <a:ext cx="31035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b" anchorCtr="0" compatLnSpc="1">
            <a:prstTxWarp prst="textNoShape">
              <a:avLst/>
            </a:prstTxWarp>
          </a:bodyPr>
          <a:lstStyle>
            <a:lvl1pPr algn="r" defTabSz="948440" eaLnBrk="0" hangingPunct="0">
              <a:defRPr sz="1200"/>
            </a:lvl1pPr>
          </a:lstStyle>
          <a:p>
            <a:pPr>
              <a:defRPr/>
            </a:pPr>
            <a:fld id="{07E839AC-209C-423C-85D6-F5B5F2868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256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3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t" anchorCtr="0" compatLnSpc="1">
            <a:prstTxWarp prst="textNoShape">
              <a:avLst/>
            </a:prstTxWarp>
          </a:bodyPr>
          <a:lstStyle>
            <a:lvl1pPr defTabSz="948440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59238" y="0"/>
            <a:ext cx="31035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t" anchorCtr="0" compatLnSpc="1">
            <a:prstTxWarp prst="textNoShape">
              <a:avLst/>
            </a:prstTxWarp>
          </a:bodyPr>
          <a:lstStyle>
            <a:lvl1pPr algn="r" defTabSz="948440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75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2500" y="4487863"/>
            <a:ext cx="5257800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5725"/>
            <a:ext cx="3103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b" anchorCtr="0" compatLnSpc="1">
            <a:prstTxWarp prst="textNoShape">
              <a:avLst/>
            </a:prstTxWarp>
          </a:bodyPr>
          <a:lstStyle>
            <a:lvl1pPr defTabSz="948440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59238" y="8975725"/>
            <a:ext cx="31035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900" tIns="47449" rIns="94900" bIns="47449" numCol="1" anchor="b" anchorCtr="0" compatLnSpc="1">
            <a:prstTxWarp prst="textNoShape">
              <a:avLst/>
            </a:prstTxWarp>
          </a:bodyPr>
          <a:lstStyle>
            <a:lvl1pPr algn="r" defTabSz="948440" eaLnBrk="0" hangingPunct="0">
              <a:defRPr sz="1200"/>
            </a:lvl1pPr>
          </a:lstStyle>
          <a:p>
            <a:pPr>
              <a:defRPr/>
            </a:pPr>
            <a:fld id="{784BB65B-833E-4ABE-ABB9-7845828E0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075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7738"/>
            <a:fld id="{493EDED0-2B9B-4F3F-8F0B-007282A08ACB}" type="slidenum">
              <a:rPr lang="en-US" smtClean="0"/>
              <a:pPr defTabSz="947738"/>
              <a:t>1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9200" y="709613"/>
            <a:ext cx="4724400" cy="354330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4088" y="4489450"/>
            <a:ext cx="5254625" cy="4249738"/>
          </a:xfrm>
          <a:noFill/>
          <a:ln/>
        </p:spPr>
        <p:txBody>
          <a:bodyPr/>
          <a:lstStyle/>
          <a:p>
            <a:pPr marL="234950" indent="-234950"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456737-598A-6B4B-A387-64F0FB13FDD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91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1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0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4648200" y="1219200"/>
            <a:ext cx="3810000" cy="838200"/>
          </a:xfrm>
        </p:spPr>
        <p:txBody>
          <a:bodyPr anchor="b"/>
          <a:lstStyle>
            <a:lvl1pPr>
              <a:defRPr sz="2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48200" y="2057400"/>
            <a:ext cx="3810000" cy="381000"/>
          </a:xfrm>
        </p:spPr>
        <p:txBody>
          <a:bodyPr/>
          <a:lstStyle>
            <a:lvl1pPr marL="0" indent="0">
              <a:buFont typeface="Times" pitchFamily="18" charset="0"/>
              <a:buNone/>
              <a:defRPr sz="18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454025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4025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025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39825"/>
            <a:ext cx="3810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419600" y="1139825"/>
            <a:ext cx="3810000" cy="4800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025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39825"/>
            <a:ext cx="3810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139825"/>
            <a:ext cx="38100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39825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139825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4025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39825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61913" y="6477000"/>
            <a:ext cx="493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defRPr/>
            </a:pPr>
            <a:fld id="{A286726C-DC6E-4C05-AFF5-8EC09A5160BD}" type="slidenum">
              <a:rPr lang="en-US" b="1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Verdana" pitchFamily="34" charset="0"/>
          <a:ea typeface="+mj-ea"/>
          <a:cs typeface="Osak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Verdana" pitchFamily="34" charset="0"/>
          <a:ea typeface="Osaka" pitchFamily="1" charset="-128"/>
          <a:cs typeface="Osak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Verdana" pitchFamily="34" charset="0"/>
          <a:ea typeface="Osaka" pitchFamily="1" charset="-128"/>
          <a:cs typeface="Osak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Verdana" pitchFamily="34" charset="0"/>
          <a:ea typeface="Osaka" pitchFamily="1" charset="-128"/>
          <a:cs typeface="Osak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Verdana" pitchFamily="34" charset="0"/>
          <a:ea typeface="Osaka" pitchFamily="1" charset="-128"/>
          <a:cs typeface="Osaka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Arial" charset="0"/>
          <a:ea typeface="Osaka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Arial" charset="0"/>
          <a:ea typeface="Osaka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Arial" charset="0"/>
          <a:ea typeface="Osaka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C30C0E"/>
          </a:solidFill>
          <a:latin typeface="Arial" charset="0"/>
          <a:ea typeface="Osaka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30C0E"/>
        </a:buClr>
        <a:buFont typeface="Times" pitchFamily="18" charset="0"/>
        <a:buChar char="•"/>
        <a:defRPr sz="2000">
          <a:solidFill>
            <a:srgbClr val="202221"/>
          </a:solidFill>
          <a:latin typeface="Verdana" pitchFamily="34" charset="0"/>
          <a:ea typeface="+mn-ea"/>
          <a:cs typeface="Osak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Verdana" pitchFamily="34" charset="0"/>
          <a:ea typeface="+mn-ea"/>
          <a:cs typeface="Osak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Verdana" pitchFamily="34" charset="0"/>
          <a:ea typeface="+mn-ea"/>
          <a:cs typeface="Osak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Verdana" pitchFamily="34" charset="0"/>
          <a:ea typeface="+mn-ea"/>
          <a:cs typeface="Osak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Verdana" pitchFamily="34" charset="0"/>
          <a:ea typeface="+mn-ea"/>
          <a:cs typeface="Osak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18" charset="0"/>
        <a:buChar char="•"/>
        <a:defRPr sz="2000">
          <a:solidFill>
            <a:srgbClr val="20222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Word_97_-_2003_Document3.doc"/><Relationship Id="rId4" Type="http://schemas.openxmlformats.org/officeDocument/2006/relationships/oleObject" Target="../embeddings/Microsoft_Office_Word_97_-_2003_Document2.doc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95800" y="28092"/>
            <a:ext cx="4191000" cy="2638907"/>
          </a:xfrm>
        </p:spPr>
        <p:txBody>
          <a:bodyPr/>
          <a:lstStyle/>
          <a:p>
            <a:pPr eaLnBrk="1" hangingPunct="1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i="1" dirty="0" smtClean="0"/>
              <a:t>Teacher </a:t>
            </a:r>
            <a:r>
              <a:rPr lang="en-US" sz="3600" i="1" dirty="0"/>
              <a:t>Moves that </a:t>
            </a:r>
            <a:r>
              <a:rPr lang="en-US" sz="3600" i="1" dirty="0" smtClean="0"/>
              <a:t>Promote Mathematical Learning</a:t>
            </a:r>
            <a:endParaRPr 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0320"/>
          <a:stretch/>
        </p:blipFill>
        <p:spPr bwMode="auto">
          <a:xfrm>
            <a:off x="228600" y="152400"/>
            <a:ext cx="8915400" cy="586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0974"/>
          <a:stretch/>
        </p:blipFill>
        <p:spPr bwMode="auto">
          <a:xfrm>
            <a:off x="381000" y="228600"/>
            <a:ext cx="8458200" cy="6019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 smtClean="0">
                <a:solidFill>
                  <a:schemeClr val="accent6"/>
                </a:solidFill>
              </a:rPr>
              <a:t>Student Questions</a:t>
            </a:r>
            <a:endParaRPr lang="en-US" sz="4000" b="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Why is it a line?</a:t>
            </a:r>
          </a:p>
          <a:p>
            <a:r>
              <a:rPr lang="en-US" sz="2800" dirty="0" smtClean="0"/>
              <a:t>Does it only work for y=x^2?</a:t>
            </a:r>
          </a:p>
          <a:p>
            <a:r>
              <a:rPr lang="en-US" sz="2800" dirty="0" smtClean="0"/>
              <a:t>If y=x^4, would y’ be cubic?</a:t>
            </a:r>
          </a:p>
          <a:p>
            <a:r>
              <a:rPr lang="en-US" sz="2800" dirty="0" smtClean="0"/>
              <a:t>Is the degree of y’ one less than the degree of y?</a:t>
            </a:r>
          </a:p>
          <a:p>
            <a:r>
              <a:rPr lang="en-US" sz="2800" dirty="0" smtClean="0"/>
              <a:t>Why does it stay the same when we shift the parabola?</a:t>
            </a:r>
          </a:p>
          <a:p>
            <a:r>
              <a:rPr lang="en-US" sz="2800" dirty="0" smtClean="0"/>
              <a:t>Does a vertical shift matter?</a:t>
            </a:r>
          </a:p>
          <a:p>
            <a:r>
              <a:rPr lang="en-US" sz="2800" dirty="0" smtClean="0"/>
              <a:t>Is the derivative of sin(x) = </a:t>
            </a:r>
            <a:r>
              <a:rPr lang="en-US" sz="2800" dirty="0" err="1" smtClean="0"/>
              <a:t>cos</a:t>
            </a:r>
            <a:r>
              <a:rPr lang="en-US" sz="2800" dirty="0" smtClean="0"/>
              <a:t>(x)?</a:t>
            </a:r>
          </a:p>
          <a:p>
            <a:r>
              <a:rPr lang="en-US" sz="2800" dirty="0" smtClean="0"/>
              <a:t>Is the derivative of </a:t>
            </a:r>
            <a:r>
              <a:rPr lang="en-US" sz="2800" dirty="0" err="1" smtClean="0"/>
              <a:t>cos</a:t>
            </a:r>
            <a:r>
              <a:rPr lang="en-US" sz="2800" dirty="0" smtClean="0"/>
              <a:t>(x) = sin(x)?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Interactive Mathematical </a:t>
            </a:r>
            <a:r>
              <a:rPr lang="en-US" sz="3600" dirty="0" smtClean="0"/>
              <a:t>Object</a:t>
            </a:r>
          </a:p>
          <a:p>
            <a:r>
              <a:rPr lang="en-US" sz="3600" dirty="0" smtClean="0"/>
              <a:t>Ask </a:t>
            </a:r>
            <a:r>
              <a:rPr lang="en-US" sz="3600" dirty="0" smtClean="0"/>
              <a:t>for an </a:t>
            </a:r>
            <a:r>
              <a:rPr lang="en-US" sz="3600" dirty="0" smtClean="0"/>
              <a:t>observation</a:t>
            </a:r>
          </a:p>
          <a:p>
            <a:r>
              <a:rPr lang="en-US" sz="3600" dirty="0" smtClean="0"/>
              <a:t>Ask </a:t>
            </a:r>
            <a:r>
              <a:rPr lang="en-US" sz="3600" dirty="0" smtClean="0"/>
              <a:t>for a question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7425" y="1689100"/>
            <a:ext cx="46291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0359"/>
          <a:stretch/>
        </p:blipFill>
        <p:spPr bwMode="auto">
          <a:xfrm>
            <a:off x="304800" y="304800"/>
            <a:ext cx="8534400" cy="586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51385"/>
          <a:stretch/>
        </p:blipFill>
        <p:spPr bwMode="auto">
          <a:xfrm>
            <a:off x="228600" y="228600"/>
            <a:ext cx="8915400" cy="662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 cstate="print"/>
          <a:srcRect r="50769"/>
          <a:stretch/>
        </p:blipFill>
        <p:spPr bwMode="auto">
          <a:xfrm>
            <a:off x="457200" y="228600"/>
            <a:ext cx="8458200" cy="662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 smtClean="0">
                <a:solidFill>
                  <a:schemeClr val="accent6"/>
                </a:solidFill>
              </a:rPr>
              <a:t>Student Questions</a:t>
            </a:r>
            <a:endParaRPr lang="en-US" sz="4000" b="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Why does the integral have two zeros</a:t>
            </a:r>
          </a:p>
          <a:p>
            <a:r>
              <a:rPr lang="en-US" sz="3200" dirty="0" smtClean="0"/>
              <a:t>Would the graph change if  point  </a:t>
            </a:r>
            <a:r>
              <a:rPr lang="en-US" sz="3200" i="1" dirty="0" smtClean="0"/>
              <a:t>a </a:t>
            </a:r>
            <a:r>
              <a:rPr lang="en-US" sz="3200" dirty="0" smtClean="0"/>
              <a:t> was further to the left?</a:t>
            </a:r>
          </a:p>
          <a:p>
            <a:r>
              <a:rPr lang="en-US" sz="3200" dirty="0" smtClean="0"/>
              <a:t>Does it mean anything where P and X cross?</a:t>
            </a:r>
          </a:p>
          <a:p>
            <a:r>
              <a:rPr lang="en-US" sz="3200" dirty="0" smtClean="0"/>
              <a:t>Could you find the integral if f(x) is not continuous?</a:t>
            </a:r>
          </a:p>
          <a:p>
            <a:r>
              <a:rPr lang="en-US" sz="3200" dirty="0" smtClean="0"/>
              <a:t>How can we do the analysis by hand?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200"/>
            <a:ext cx="5894334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52400" y="304800"/>
            <a:ext cx="73152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/>
              <a:t>Bringing closure to a lesson: </a:t>
            </a:r>
          </a:p>
          <a:p>
            <a:pPr>
              <a:spcBef>
                <a:spcPct val="50000"/>
              </a:spcBef>
              <a:defRPr/>
            </a:pPr>
            <a:r>
              <a:rPr lang="en-US" sz="2800" dirty="0"/>
              <a:t>I have learned…</a:t>
            </a:r>
          </a:p>
          <a:p>
            <a:pPr>
              <a:spcBef>
                <a:spcPct val="50000"/>
              </a:spcBef>
              <a:defRPr/>
            </a:pPr>
            <a:r>
              <a:rPr lang="en-US" sz="2800" dirty="0"/>
              <a:t>My question is….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710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5400" dirty="0" smtClean="0"/>
              <a:t>Foster </a:t>
            </a:r>
          </a:p>
          <a:p>
            <a:pPr algn="ctr">
              <a:buNone/>
            </a:pPr>
            <a:r>
              <a:rPr lang="en-US" sz="5400" dirty="0" smtClean="0"/>
              <a:t>Student Interaction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024"/>
            <a:ext cx="7772400" cy="841375"/>
          </a:xfrm>
        </p:spPr>
        <p:txBody>
          <a:bodyPr/>
          <a:lstStyle/>
          <a:p>
            <a:r>
              <a:rPr lang="en-US" dirty="0" smtClean="0"/>
              <a:t>Teacher moves that promote mathematical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7772400" cy="4645024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Formative Assessment</a:t>
            </a:r>
          </a:p>
          <a:p>
            <a:pPr>
              <a:buNone/>
            </a:pPr>
            <a:endParaRPr lang="en-US" sz="1200" dirty="0" smtClean="0"/>
          </a:p>
          <a:p>
            <a:pPr lvl="0"/>
            <a:r>
              <a:rPr lang="en-US" sz="2400" dirty="0" smtClean="0"/>
              <a:t>Engage students in defending responses to peers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2400" dirty="0" smtClean="0"/>
              <a:t>Celebrate wrong answers as places to learn, promoting discussions about what is good about wrong answers and why they are wrong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2400" dirty="0" smtClean="0"/>
              <a:t>Engage students in providing feedback to one another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2400" dirty="0" smtClean="0"/>
              <a:t>Be relentless in focusing on what students are thinking about the mathematics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moves that promote mathematical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3999"/>
            <a:ext cx="7772400" cy="4416425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Tasks</a:t>
            </a:r>
          </a:p>
          <a:p>
            <a:pPr>
              <a:buNone/>
            </a:pPr>
            <a:endParaRPr lang="en-US" sz="1200" dirty="0" smtClean="0"/>
          </a:p>
          <a:p>
            <a:pPr lvl="0"/>
            <a:r>
              <a:rPr lang="en-US" sz="2400" dirty="0" smtClean="0"/>
              <a:t>Tasks should have a worthwhile mathematical objective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2400" dirty="0" smtClean="0"/>
              <a:t>Choose or frame tasks in ways that allow opportunities for discussion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2400" dirty="0" smtClean="0"/>
              <a:t>Establish and maintain the cognitive demand of tasks by the questions posed and interventions that support student reasoning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914400" y="762000"/>
            <a:ext cx="73914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dirty="0"/>
              <a:t>How can teacher moves support the implementation of the Mathematical Practices?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38158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0257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57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72996771"/>
              </p:ext>
            </p:extLst>
          </p:nvPr>
        </p:nvGraphicFramePr>
        <p:xfrm>
          <a:off x="304800" y="3276600"/>
          <a:ext cx="4286250" cy="3197225"/>
        </p:xfrm>
        <a:graphic>
          <a:graphicData uri="http://schemas.openxmlformats.org/presentationml/2006/ole">
            <p:oleObj spid="_x0000_s10242" name="Document" r:id="rId4" imgW="4269600" imgH="3181680" progId="Word.Document.8">
              <p:embed/>
            </p:oleObj>
          </a:graphicData>
        </a:graphic>
      </p:graphicFrame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228600" y="1676400"/>
            <a:ext cx="2057400" cy="990600"/>
          </a:xfrm>
          <a:prstGeom prst="ellips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593725" y="2714625"/>
            <a:ext cx="2657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Nearly half correct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4191000" y="685800"/>
            <a:ext cx="419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/>
              <a:t>If y= </a:t>
            </a:r>
            <a:r>
              <a:rPr lang="en-US" sz="2800" dirty="0" err="1"/>
              <a:t>ln</a:t>
            </a:r>
            <a:r>
              <a:rPr lang="en-US" sz="2800" dirty="0"/>
              <a:t>(π), then y</a:t>
            </a:r>
            <a:r>
              <a:rPr lang="ja-JP" altLang="en-US" sz="2800" dirty="0"/>
              <a:t>’</a:t>
            </a:r>
            <a:r>
              <a:rPr lang="en-US" sz="2800" dirty="0"/>
              <a:t> = 1/π</a:t>
            </a:r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V="1">
            <a:off x="2438400" y="1524000"/>
            <a:ext cx="2209800" cy="68580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5410200" y="3352800"/>
            <a:ext cx="320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/>
              <a:t>Now what?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499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0257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09707197"/>
              </p:ext>
            </p:extLst>
          </p:nvPr>
        </p:nvGraphicFramePr>
        <p:xfrm>
          <a:off x="228600" y="3276600"/>
          <a:ext cx="4286250" cy="3197225"/>
        </p:xfrm>
        <a:graphic>
          <a:graphicData uri="http://schemas.openxmlformats.org/presentationml/2006/ole">
            <p:oleObj spid="_x0000_s11267" name="Document" r:id="rId4" imgW="4269600" imgH="3181680" progId="Word.Document.8">
              <p:embed/>
            </p:oleObj>
          </a:graphicData>
        </a:graphic>
      </p:graphicFrame>
      <p:graphicFrame>
        <p:nvGraphicFramePr>
          <p:cNvPr id="2560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34263144"/>
              </p:ext>
            </p:extLst>
          </p:nvPr>
        </p:nvGraphicFramePr>
        <p:xfrm>
          <a:off x="4705350" y="3276600"/>
          <a:ext cx="4286250" cy="3200400"/>
        </p:xfrm>
        <a:graphic>
          <a:graphicData uri="http://schemas.openxmlformats.org/presentationml/2006/ole">
            <p:oleObj spid="_x0000_s11268" name="Document" r:id="rId5" imgW="4269600" imgH="3190680" progId="Word.Document.8">
              <p:embed/>
            </p:oleObj>
          </a:graphicData>
        </a:graphic>
      </p:graphicFrame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228600" y="1676400"/>
            <a:ext cx="2057400" cy="990600"/>
          </a:xfrm>
          <a:prstGeom prst="ellips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593725" y="2714625"/>
            <a:ext cx="2657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Nearly half correct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4876800" y="27432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Convince someone 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4191000" y="685800"/>
            <a:ext cx="411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/>
              <a:t>If y= </a:t>
            </a:r>
            <a:r>
              <a:rPr lang="en-US" sz="2800" dirty="0" err="1"/>
              <a:t>ln</a:t>
            </a:r>
            <a:r>
              <a:rPr lang="en-US" sz="2800" dirty="0"/>
              <a:t>(π), then y</a:t>
            </a:r>
            <a:r>
              <a:rPr lang="ja-JP" altLang="en-US" sz="2800" dirty="0"/>
              <a:t>’</a:t>
            </a:r>
            <a:r>
              <a:rPr lang="en-US" sz="2800" dirty="0"/>
              <a:t> = 1/π</a:t>
            </a:r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 flipV="1">
            <a:off x="2438400" y="1524000"/>
            <a:ext cx="2209800" cy="68580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661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5400" dirty="0" smtClean="0"/>
          </a:p>
          <a:p>
            <a:pPr>
              <a:buNone/>
            </a:pPr>
            <a:r>
              <a:rPr lang="en-US" sz="5400" dirty="0" smtClean="0"/>
              <a:t>50-50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Convince Someone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/>
              <a:t>Poll again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Manage Discussions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024"/>
            <a:ext cx="7772400" cy="841376"/>
          </a:xfrm>
        </p:spPr>
        <p:txBody>
          <a:bodyPr/>
          <a:lstStyle/>
          <a:p>
            <a:r>
              <a:rPr lang="en-US" sz="5400" b="0" dirty="0" smtClean="0">
                <a:solidFill>
                  <a:schemeClr val="accent6"/>
                </a:solidFill>
              </a:rPr>
              <a:t>Five Strategies</a:t>
            </a:r>
            <a:endParaRPr lang="en-US" sz="5400" b="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599"/>
            <a:ext cx="7772400" cy="4568825"/>
          </a:xfrm>
        </p:spPr>
        <p:txBody>
          <a:bodyPr/>
          <a:lstStyle/>
          <a:p>
            <a:pPr lvl="0"/>
            <a:r>
              <a:rPr lang="en-US" sz="3200" b="1" dirty="0" smtClean="0"/>
              <a:t>Anticipate</a:t>
            </a:r>
            <a:r>
              <a:rPr lang="en-US" sz="3200" dirty="0" smtClean="0"/>
              <a:t> responses</a:t>
            </a:r>
          </a:p>
          <a:p>
            <a:pPr lvl="0"/>
            <a:r>
              <a:rPr lang="en-US" sz="3200" b="1" dirty="0" smtClean="0"/>
              <a:t>M</a:t>
            </a:r>
            <a:r>
              <a:rPr lang="en-US" sz="3200" b="1" dirty="0" smtClean="0"/>
              <a:t>onitor</a:t>
            </a:r>
            <a:r>
              <a:rPr lang="en-US" sz="3200" dirty="0" smtClean="0"/>
              <a:t> </a:t>
            </a:r>
            <a:r>
              <a:rPr lang="en-US" sz="3200" dirty="0" smtClean="0"/>
              <a:t>student </a:t>
            </a:r>
            <a:r>
              <a:rPr lang="en-US" sz="3200" dirty="0" smtClean="0"/>
              <a:t>work</a:t>
            </a:r>
          </a:p>
          <a:p>
            <a:pPr lvl="0"/>
            <a:r>
              <a:rPr lang="en-US" sz="3200" b="1" dirty="0" smtClean="0"/>
              <a:t>S</a:t>
            </a:r>
            <a:r>
              <a:rPr lang="en-US" sz="3200" b="1" dirty="0" smtClean="0"/>
              <a:t>elect</a:t>
            </a:r>
            <a:r>
              <a:rPr lang="en-US" sz="3200" dirty="0" smtClean="0"/>
              <a:t> </a:t>
            </a:r>
            <a:r>
              <a:rPr lang="en-US" sz="3200" dirty="0" smtClean="0"/>
              <a:t>work to be </a:t>
            </a:r>
            <a:r>
              <a:rPr lang="en-US" sz="3200" dirty="0" smtClean="0"/>
              <a:t>presented</a:t>
            </a:r>
          </a:p>
          <a:p>
            <a:pPr lvl="0"/>
            <a:r>
              <a:rPr lang="en-US" sz="3200" b="1" dirty="0" smtClean="0"/>
              <a:t>Sequence</a:t>
            </a:r>
            <a:r>
              <a:rPr lang="en-US" sz="3200" dirty="0" smtClean="0"/>
              <a:t> </a:t>
            </a:r>
            <a:r>
              <a:rPr lang="en-US" sz="3200" dirty="0" smtClean="0"/>
              <a:t>student responses in </a:t>
            </a:r>
            <a:r>
              <a:rPr lang="en-US" sz="3200" dirty="0" smtClean="0"/>
              <a:t>a   meaningful way</a:t>
            </a:r>
          </a:p>
          <a:p>
            <a:pPr lvl="0"/>
            <a:r>
              <a:rPr lang="en-US" sz="3200" b="1" dirty="0" smtClean="0"/>
              <a:t>C</a:t>
            </a:r>
            <a:r>
              <a:rPr lang="en-US" sz="3200" b="1" dirty="0" smtClean="0"/>
              <a:t>onnect</a:t>
            </a:r>
            <a:r>
              <a:rPr lang="en-US" sz="3200" dirty="0" smtClean="0"/>
              <a:t> </a:t>
            </a:r>
            <a:r>
              <a:rPr lang="en-US" sz="3200" dirty="0" smtClean="0"/>
              <a:t>responses to the mathematical goals of the lesson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5400" dirty="0" smtClean="0"/>
              <a:t>Facilitate </a:t>
            </a:r>
            <a:r>
              <a:rPr lang="en-US" sz="5400" dirty="0" smtClean="0"/>
              <a:t>Investigations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825" y="1797050"/>
            <a:ext cx="46291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3B3D3C"/>
      </a:dk1>
      <a:lt1>
        <a:srgbClr val="FFFFFF"/>
      </a:lt1>
      <a:dk2>
        <a:srgbClr val="CD0921"/>
      </a:dk2>
      <a:lt2>
        <a:srgbClr val="75141C"/>
      </a:lt2>
      <a:accent1>
        <a:srgbClr val="CD0921"/>
      </a:accent1>
      <a:accent2>
        <a:srgbClr val="000000"/>
      </a:accent2>
      <a:accent3>
        <a:srgbClr val="FFFFFF"/>
      </a:accent3>
      <a:accent4>
        <a:srgbClr val="313332"/>
      </a:accent4>
      <a:accent5>
        <a:srgbClr val="E3AAAB"/>
      </a:accent5>
      <a:accent6>
        <a:srgbClr val="000000"/>
      </a:accent6>
      <a:hlink>
        <a:srgbClr val="004C84"/>
      </a:hlink>
      <a:folHlink>
        <a:srgbClr val="60A8D1"/>
      </a:folHlink>
    </a:clrScheme>
    <a:fontScheme name="Default Design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20D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20D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Default Design 1">
        <a:dk1>
          <a:srgbClr val="3B3D3C"/>
        </a:dk1>
        <a:lt1>
          <a:srgbClr val="FFFFFF"/>
        </a:lt1>
        <a:dk2>
          <a:srgbClr val="CD0921"/>
        </a:dk2>
        <a:lt2>
          <a:srgbClr val="75141C"/>
        </a:lt2>
        <a:accent1>
          <a:srgbClr val="CD0921"/>
        </a:accent1>
        <a:accent2>
          <a:srgbClr val="000000"/>
        </a:accent2>
        <a:accent3>
          <a:srgbClr val="FFFFFF"/>
        </a:accent3>
        <a:accent4>
          <a:srgbClr val="313332"/>
        </a:accent4>
        <a:accent5>
          <a:srgbClr val="E3AAAB"/>
        </a:accent5>
        <a:accent6>
          <a:srgbClr val="000000"/>
        </a:accent6>
        <a:hlink>
          <a:srgbClr val="004C84"/>
        </a:hlink>
        <a:folHlink>
          <a:srgbClr val="60A8D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75141C"/>
        </a:dk1>
        <a:lt1>
          <a:srgbClr val="92C5EB"/>
        </a:lt1>
        <a:dk2>
          <a:srgbClr val="000000"/>
        </a:dk2>
        <a:lt2>
          <a:srgbClr val="DCDDDE"/>
        </a:lt2>
        <a:accent1>
          <a:srgbClr val="CD0921"/>
        </a:accent1>
        <a:accent2>
          <a:srgbClr val="626464"/>
        </a:accent2>
        <a:accent3>
          <a:srgbClr val="AAAAAA"/>
        </a:accent3>
        <a:accent4>
          <a:srgbClr val="7CA8C9"/>
        </a:accent4>
        <a:accent5>
          <a:srgbClr val="E3AAAB"/>
        </a:accent5>
        <a:accent6>
          <a:srgbClr val="585A5A"/>
        </a:accent6>
        <a:hlink>
          <a:srgbClr val="004C84"/>
        </a:hlink>
        <a:folHlink>
          <a:srgbClr val="60A8D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2">
    <a:dk1>
      <a:srgbClr val="75141C"/>
    </a:dk1>
    <a:lt1>
      <a:srgbClr val="92C5EB"/>
    </a:lt1>
    <a:dk2>
      <a:srgbClr val="000000"/>
    </a:dk2>
    <a:lt2>
      <a:srgbClr val="DCDDDE"/>
    </a:lt2>
    <a:accent1>
      <a:srgbClr val="CD0921"/>
    </a:accent1>
    <a:accent2>
      <a:srgbClr val="626464"/>
    </a:accent2>
    <a:accent3>
      <a:srgbClr val="AAAAAA"/>
    </a:accent3>
    <a:accent4>
      <a:srgbClr val="7CA8C9"/>
    </a:accent4>
    <a:accent5>
      <a:srgbClr val="E3AAAB"/>
    </a:accent5>
    <a:accent6>
      <a:srgbClr val="585A5A"/>
    </a:accent6>
    <a:hlink>
      <a:srgbClr val="004C84"/>
    </a:hlink>
    <a:folHlink>
      <a:srgbClr val="60A8D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nd_x0020_User xmlns="0ee5bb79-0c6e-44d5-8e05-fb721b580818">
      <Value>PD Instructor</Value>
    </End_x0020_User>
    <Notes0 xmlns="0ee5bb79-0c6e-44d5-8e05-fb721b580818" xsi:nil="true"/>
    <Status xmlns="0ee5bb79-0c6e-44d5-8e05-fb721b580818">10. Complete</Status>
    <Activity_x0020_Title xmlns="0ee5bb79-0c6e-44d5-8e05-fb721b580818">1220</Activity_x0020_Title>
    <PD_x0020_Workshop_x0028_s_x0029_ xmlns="0ee5bb79-0c6e-44d5-8e05-fb721b580818">
      <Value>12</Value>
    </PD_x0020_Workshop_x0028_s_x0029_>
    <No_x002e__x0020_of_x0020_pages xmlns="0ee5bb79-0c6e-44d5-8e05-fb721b580818">1</No_x002e__x0020_of_x0020_pages>
    <Component xmlns="0ee5bb79-0c6e-44d5-8e05-fb721b580818">Other</Componen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309D862F89940B77C299BDFF01ADB" ma:contentTypeVersion="37" ma:contentTypeDescription="Create a new document." ma:contentTypeScope="" ma:versionID="673f2f4acc51b7607156f33d59c04a41">
  <xsd:schema xmlns:xsd="http://www.w3.org/2001/XMLSchema" xmlns:xs="http://www.w3.org/2001/XMLSchema" xmlns:p="http://schemas.microsoft.com/office/2006/metadata/properties" xmlns:ns2="0ee5bb79-0c6e-44d5-8e05-fb721b580818" targetNamespace="http://schemas.microsoft.com/office/2006/metadata/properties" ma:root="true" ma:fieldsID="e71a22e6343878bb8a6fa3e75471e789" ns2:_="">
    <xsd:import namespace="0ee5bb79-0c6e-44d5-8e05-fb721b580818"/>
    <xsd:element name="properties">
      <xsd:complexType>
        <xsd:sequence>
          <xsd:element name="documentManagement">
            <xsd:complexType>
              <xsd:all>
                <xsd:element ref="ns2:Activity_x0020_Title"/>
                <xsd:element ref="ns2:Component"/>
                <xsd:element ref="ns2:Status"/>
                <xsd:element ref="ns2:No_x002e__x0020_of_x0020_pages" minOccurs="0"/>
                <xsd:element ref="ns2:End_x0020_User" minOccurs="0"/>
                <xsd:element ref="ns2:PD_x0020_Workshop_x0028_s_x0029_" minOccurs="0"/>
                <xsd:element ref="ns2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e5bb79-0c6e-44d5-8e05-fb721b580818" elementFormDefault="qualified">
    <xsd:import namespace="http://schemas.microsoft.com/office/2006/documentManagement/types"/>
    <xsd:import namespace="http://schemas.microsoft.com/office/infopath/2007/PartnerControls"/>
    <xsd:element name="Activity_x0020_Title" ma:index="1" ma:displayName="Activity Title" ma:indexed="true" ma:list="{6ab5589b-2391-45d3-966a-b073a58c566e}" ma:internalName="Activity_x0020_Title" ma:showField="Title">
      <xsd:simpleType>
        <xsd:restriction base="dms:Lookup"/>
      </xsd:simpleType>
    </xsd:element>
    <xsd:element name="Component" ma:index="2" ma:displayName="Component" ma:format="Dropdown" ma:internalName="Component">
      <xsd:simpleType>
        <xsd:restriction base="dms:Choice">
          <xsd:enumeration value="Student Activity"/>
          <xsd:enumeration value="Teacher Notes"/>
          <xsd:enumeration value="Create Notes"/>
          <xsd:enumeration value="Instructor Notes"/>
          <xsd:enumeration value="TNS"/>
          <xsd:enumeration value="TNS Assessment"/>
          <xsd:enumeration value="TNS Solution"/>
          <xsd:enumeration value="TNSP"/>
          <xsd:enumeration value="Preview Video"/>
          <xsd:enumeration value="Other"/>
        </xsd:restriction>
      </xsd:simpleType>
    </xsd:element>
    <xsd:element name="Status" ma:index="3" ma:displayName="Status" ma:format="Dropdown" ma:internalName="Status">
      <xsd:simpleType>
        <xsd:restriction base="dms:Choice">
          <xsd:enumeration value="1. Original manuscript"/>
          <xsd:enumeration value="2. Reviewed"/>
          <xsd:enumeration value="3. Revised"/>
          <xsd:enumeration value="4. TI approved"/>
          <xsd:enumeration value="5. Checked out for editing"/>
          <xsd:enumeration value="6. Editing complete"/>
          <xsd:enumeration value="7. Editing revisions"/>
          <xsd:enumeration value="8. Final check"/>
          <xsd:enumeration value="9. Ready to PDF"/>
          <xsd:enumeration value="10. Complete"/>
        </xsd:restriction>
      </xsd:simpleType>
    </xsd:element>
    <xsd:element name="No_x002e__x0020_of_x0020_pages" ma:index="4" nillable="true" ma:displayName="No. of pages" ma:default="1" ma:format="Dropdown" ma:internalName="No_x002e__x0020_of_x0020_pages">
      <xsd:simpleType>
        <xsd:restriction base="dms:Choice">
          <xsd:enumeration value="1"/>
          <xsd:enumeration value="2"/>
          <xsd:enumeration value="3"/>
          <xsd:enumeration value="4"/>
          <xsd:enumeration value="5"/>
          <xsd:enumeration value="6"/>
          <xsd:enumeration value="7"/>
          <xsd:enumeration value="8"/>
          <xsd:enumeration value="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  <xsd:enumeration value="31"/>
          <xsd:enumeration value="32"/>
          <xsd:enumeration value="33"/>
          <xsd:enumeration value="34"/>
          <xsd:enumeration value="35"/>
          <xsd:enumeration value="36"/>
          <xsd:enumeration value="37"/>
          <xsd:enumeration value="38"/>
          <xsd:enumeration value="39"/>
          <xsd:enumeration value="40"/>
          <xsd:enumeration value="41"/>
          <xsd:enumeration value="42"/>
          <xsd:enumeration value="43"/>
          <xsd:enumeration value="44"/>
          <xsd:enumeration value="45"/>
          <xsd:enumeration value="46"/>
          <xsd:enumeration value="47"/>
          <xsd:enumeration value="48"/>
          <xsd:enumeration value="49"/>
          <xsd:enumeration value="50"/>
          <xsd:enumeration value="51"/>
          <xsd:enumeration value="52"/>
          <xsd:enumeration value="53"/>
          <xsd:enumeration value="54"/>
          <xsd:enumeration value="55"/>
          <xsd:enumeration value="56"/>
          <xsd:enumeration value="57"/>
          <xsd:enumeration value="58"/>
          <xsd:enumeration value="59"/>
          <xsd:enumeration value="60"/>
          <xsd:enumeration value="61"/>
          <xsd:enumeration value="62"/>
          <xsd:enumeration value="63"/>
          <xsd:enumeration value="64"/>
          <xsd:enumeration value="65"/>
          <xsd:enumeration value="66"/>
          <xsd:enumeration value="67"/>
          <xsd:enumeration value="68"/>
          <xsd:enumeration value="69"/>
          <xsd:enumeration value="70"/>
          <xsd:enumeration value="71"/>
          <xsd:enumeration value="72"/>
          <xsd:enumeration value="73"/>
          <xsd:enumeration value="74"/>
          <xsd:enumeration value="75"/>
          <xsd:enumeration value="76"/>
          <xsd:enumeration value="77"/>
          <xsd:enumeration value="78"/>
          <xsd:enumeration value="79"/>
          <xsd:enumeration value="80"/>
          <xsd:enumeration value="81"/>
          <xsd:enumeration value="82"/>
          <xsd:enumeration value="83"/>
          <xsd:enumeration value="84"/>
          <xsd:enumeration value="85"/>
          <xsd:enumeration value="86"/>
          <xsd:enumeration value="87"/>
          <xsd:enumeration value="88"/>
          <xsd:enumeration value="89"/>
          <xsd:enumeration value="90"/>
          <xsd:enumeration value="91"/>
          <xsd:enumeration value="92"/>
          <xsd:enumeration value="93"/>
          <xsd:enumeration value="94"/>
          <xsd:enumeration value="95"/>
          <xsd:enumeration value="96"/>
          <xsd:enumeration value="97"/>
          <xsd:enumeration value="98"/>
          <xsd:enumeration value="99"/>
        </xsd:restriction>
      </xsd:simpleType>
    </xsd:element>
    <xsd:element name="End_x0020_User" ma:index="5" nillable="true" ma:displayName="End User" ma:internalName="End_x0020_Us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tudent"/>
                    <xsd:enumeration value="Teacher"/>
                    <xsd:enumeration value="PD Participant"/>
                    <xsd:enumeration value="PD Instructor"/>
                    <xsd:enumeration value="PD TNS .zip"/>
                  </xsd:restriction>
                </xsd:simpleType>
              </xsd:element>
            </xsd:sequence>
          </xsd:extension>
        </xsd:complexContent>
      </xsd:complexType>
    </xsd:element>
    <xsd:element name="PD_x0020_Workshop_x0028_s_x0029_" ma:index="6" nillable="true" ma:displayName="PD Workshop(s):" ma:list="{fc67d81f-904b-4b2e-b30a-093e6dfce6f3}" ma:internalName="PD_x0020_Workshop_x0028_s_x0029_" ma:showField="Abbreviated_x0020_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otes0" ma:index="14" nillable="true" ma:displayName="Notes" ma:internalName="Note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9AA472-EFCF-4435-BE9B-CECC3F2CA764}">
  <ds:schemaRefs>
    <ds:schemaRef ds:uri="http://schemas.microsoft.com/office/2006/metadata/properties"/>
    <ds:schemaRef ds:uri="http://schemas.microsoft.com/office/infopath/2007/PartnerControls"/>
    <ds:schemaRef ds:uri="0ee5bb79-0c6e-44d5-8e05-fb721b580818"/>
  </ds:schemaRefs>
</ds:datastoreItem>
</file>

<file path=customXml/itemProps2.xml><?xml version="1.0" encoding="utf-8"?>
<ds:datastoreItem xmlns:ds="http://schemas.openxmlformats.org/officeDocument/2006/customXml" ds:itemID="{0DAC3031-FF23-4045-8949-4FDBED45BF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e5bb79-0c6e-44d5-8e05-fb721b5808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019773-49E4-43D2-9B30-DB8306F50E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12928</TotalTime>
  <Words>337</Words>
  <Application>Microsoft Office PowerPoint</Application>
  <PresentationFormat>On-screen Show (4:3)</PresentationFormat>
  <Paragraphs>68</Paragraphs>
  <Slides>22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Document</vt:lpstr>
      <vt:lpstr> Teacher Moves that Promote Mathematical Learning</vt:lpstr>
      <vt:lpstr>Slide 2</vt:lpstr>
      <vt:lpstr>Slide 3</vt:lpstr>
      <vt:lpstr>Slide 4</vt:lpstr>
      <vt:lpstr>Slide 5</vt:lpstr>
      <vt:lpstr>Slide 6</vt:lpstr>
      <vt:lpstr>Five Strategies</vt:lpstr>
      <vt:lpstr>Slide 8</vt:lpstr>
      <vt:lpstr>Slide 9</vt:lpstr>
      <vt:lpstr>Slide 10</vt:lpstr>
      <vt:lpstr>Slide 11</vt:lpstr>
      <vt:lpstr>Student Questions</vt:lpstr>
      <vt:lpstr>Slide 13</vt:lpstr>
      <vt:lpstr>Slide 14</vt:lpstr>
      <vt:lpstr>Slide 15</vt:lpstr>
      <vt:lpstr>Slide 16</vt:lpstr>
      <vt:lpstr>Slide 17</vt:lpstr>
      <vt:lpstr>Student Questions</vt:lpstr>
      <vt:lpstr>Slide 19</vt:lpstr>
      <vt:lpstr>Teacher moves that promote mathematical learning</vt:lpstr>
      <vt:lpstr>Teacher moves that promote mathematical learning</vt:lpstr>
      <vt:lpstr>Slide 22</vt:lpstr>
    </vt:vector>
  </TitlesOfParts>
  <Company>John McKay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McKay</dc:creator>
  <cp:lastModifiedBy>Ray Barton</cp:lastModifiedBy>
  <cp:revision>407</cp:revision>
  <dcterms:created xsi:type="dcterms:W3CDTF">2007-07-19T00:21:57Z</dcterms:created>
  <dcterms:modified xsi:type="dcterms:W3CDTF">2015-03-10T00:41:23Z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>Final Presentation</vt:lpwstr>
  </property>
  <property fmtid="{D5CDD505-2E9C-101B-9397-08002B2CF9AE}" pid="3" name="ContentTypeId">
    <vt:lpwstr>0x010100500309D862F89940B77C299BDFF01ADB</vt:lpwstr>
  </property>
</Properties>
</file>